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390" r:id="rId2"/>
    <p:sldId id="619" r:id="rId3"/>
    <p:sldId id="721" r:id="rId4"/>
    <p:sldId id="722" r:id="rId5"/>
    <p:sldId id="391" r:id="rId6"/>
    <p:sldId id="731" r:id="rId7"/>
    <p:sldId id="714" r:id="rId8"/>
    <p:sldId id="732" r:id="rId9"/>
    <p:sldId id="733" r:id="rId10"/>
    <p:sldId id="734" r:id="rId11"/>
    <p:sldId id="736" r:id="rId12"/>
    <p:sldId id="735" r:id="rId13"/>
    <p:sldId id="737" r:id="rId14"/>
    <p:sldId id="717" r:id="rId15"/>
    <p:sldId id="738" r:id="rId16"/>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Godfrey" initials="EG" lastIdx="1" clrIdx="0">
    <p:extLst>
      <p:ext uri="{19B8F6BF-5375-455C-9EA6-DF929625EA0E}">
        <p15:presenceInfo xmlns:p15="http://schemas.microsoft.com/office/powerpoint/2012/main" userId="61aa7c48ee0e3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22222"/>
    <a:srgbClr val="5F461E"/>
    <a:srgbClr val="7A2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4" d="100"/>
          <a:sy n="64" d="100"/>
        </p:scale>
        <p:origin x="120"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3/14/2020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442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C93879-1153-42D3-8EC7-7A3CC94658D3}" type="datetimeFigureOut">
              <a:rPr lang="en-US" smtClean="0"/>
              <a:t>3/14/2020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54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2E1496-D8B1-4FDC-98A5-AD2561A2EE12}" type="datetimeFigureOut">
              <a:rPr lang="en-US" smtClean="0"/>
              <a:t>3/14/2020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63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3/14/2020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61439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3/14/2020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34950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3EE65E-8B04-4250-B4A9-5C65F355F1A2}" type="datetimeFigureOut">
              <a:rPr lang="en-US" smtClean="0"/>
              <a:t>3/14/2020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542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F5881F-8E44-4F15-AB98-80B7869E49CA}" type="datetimeFigureOut">
              <a:rPr lang="en-US" smtClean="0"/>
              <a:t>3/14/2020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96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3/14/2020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210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54CA-19F4-4771-B6A2-DA5C0742B220}" type="datetimeFigureOut">
              <a:rPr lang="en-US" smtClean="0"/>
              <a:t>3/14/2020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750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ED2BB1-BB31-4EB8-A961-18800A74EAA8}" type="datetimeFigureOut">
              <a:rPr lang="en-US" smtClean="0"/>
              <a:t>3/14/2020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57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40B886-74BB-4D5E-9EA9-584482FE40E6}" type="datetimeFigureOut">
              <a:rPr lang="en-US" smtClean="0"/>
              <a:t>3/14/2020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20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3/14/2020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353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3/14/2020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40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B24146-07E2-48CA-8629-5887ED47FCDB}" type="datetimeFigureOut">
              <a:rPr lang="en-US" smtClean="0"/>
              <a:t>3/14/2020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25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07E718-B4F0-433E-A285-0013249184C0}" type="datetimeFigureOut">
              <a:rPr lang="en-US" smtClean="0"/>
              <a:t>3/14/2020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90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B8E44C4-3D72-4D6E-86A4-F5491DC49E6D}" type="datetimeFigureOut">
              <a:rPr lang="en-US" smtClean="0"/>
              <a:t>3/14/2020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150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t>3/14/2020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4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BB3B3F-C0CE-47CB-BCED-F49A710726FF}" type="datetimeFigureOut">
              <a:rPr lang="en-US" smtClean="0"/>
              <a:t>3/14/2020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332481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22222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4CC2A6-3C49-43EC-8950-425BC8853F76}"/>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F815ED3-B693-41E3-B462-6BBA6BAFA39D}"/>
              </a:ext>
            </a:extLst>
          </p:cNvPr>
          <p:cNvSpPr txBox="1"/>
          <p:nvPr/>
        </p:nvSpPr>
        <p:spPr>
          <a:xfrm>
            <a:off x="5210827" y="1152395"/>
            <a:ext cx="6688901" cy="1323439"/>
          </a:xfrm>
          <a:prstGeom prst="rect">
            <a:avLst/>
          </a:prstGeom>
          <a:noFill/>
        </p:spPr>
        <p:txBody>
          <a:bodyPr wrap="square" rtlCol="0">
            <a:spAutoFit/>
          </a:bodyPr>
          <a:lstStyle/>
          <a:p>
            <a:pPr algn="ctr"/>
            <a:r>
              <a:rPr lang="en-US" sz="4000" b="1" dirty="0">
                <a:latin typeface="Candara" panose="020E0502030303020204" pitchFamily="34" charset="0"/>
              </a:rPr>
              <a:t>Fruitless</a:t>
            </a:r>
          </a:p>
          <a:p>
            <a:pPr algn="ctr"/>
            <a:r>
              <a:rPr lang="en-US" sz="4000" b="1" dirty="0">
                <a:latin typeface="Candara" panose="020E0502030303020204" pitchFamily="34" charset="0"/>
              </a:rPr>
              <a:t>Mark 11:12-21</a:t>
            </a:r>
          </a:p>
        </p:txBody>
      </p:sp>
      <p:sp>
        <p:nvSpPr>
          <p:cNvPr id="4" name="TextBox 3">
            <a:extLst>
              <a:ext uri="{FF2B5EF4-FFF2-40B4-BE49-F238E27FC236}">
                <a16:creationId xmlns:a16="http://schemas.microsoft.com/office/drawing/2014/main" id="{5DA5A2D0-73D2-4099-B4DC-B43BBE2B49CA}"/>
              </a:ext>
            </a:extLst>
          </p:cNvPr>
          <p:cNvSpPr txBox="1"/>
          <p:nvPr/>
        </p:nvSpPr>
        <p:spPr>
          <a:xfrm>
            <a:off x="563671" y="6356958"/>
            <a:ext cx="11135639" cy="461665"/>
          </a:xfrm>
          <a:prstGeom prst="rect">
            <a:avLst/>
          </a:prstGeom>
          <a:noFill/>
        </p:spPr>
        <p:txBody>
          <a:bodyPr wrap="square" rtlCol="0">
            <a:spAutoFit/>
          </a:bodyPr>
          <a:lstStyle/>
          <a:p>
            <a:pPr algn="ctr"/>
            <a:r>
              <a:rPr lang="en-US" sz="2400" b="1" dirty="0">
                <a:blipFill>
                  <a:blip r:embed="rId3"/>
                  <a:tile tx="0" ty="0" sx="100000" sy="100000" flip="none" algn="tl"/>
                </a:blipFill>
              </a:rPr>
              <a:t>The Authenticity, Affliction and Authority of Jesus Christ, the Son of God</a:t>
            </a:r>
            <a:endParaRPr lang="en-US" sz="2400" dirty="0">
              <a:blipFill>
                <a:blip r:embed="rId3"/>
                <a:tile tx="0" ty="0" sx="100000" sy="100000" flip="none" algn="tl"/>
              </a:blipFill>
            </a:endParaRPr>
          </a:p>
        </p:txBody>
      </p:sp>
    </p:spTree>
    <p:extLst>
      <p:ext uri="{BB962C8B-B14F-4D97-AF65-F5344CB8AC3E}">
        <p14:creationId xmlns:p14="http://schemas.microsoft.com/office/powerpoint/2010/main" val="1326308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Mark 11:15-17</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77436"/>
            <a:ext cx="11590636" cy="5632311"/>
          </a:xfrm>
          <a:prstGeom prst="rect">
            <a:avLst/>
          </a:prstGeom>
          <a:noFill/>
        </p:spPr>
        <p:txBody>
          <a:bodyPr wrap="square" rtlCol="0">
            <a:spAutoFit/>
          </a:bodyPr>
          <a:lstStyle/>
          <a:p>
            <a:pPr algn="just"/>
            <a:r>
              <a:rPr lang="en-US" sz="3600" i="1" dirty="0"/>
              <a:t>15 Then they came to Jerusalem. And He entered the temple and began to drive out those who were buying and selling in the temple, and overturned the tables of the money changers and the seats of those who were selling doves; 16 and He would not permit anyone to carry merchandise through the temple. 17 And He began to teach and say to them, "Is it not written, 'MY HOUSE SHALL BE CALLED A HOUSE OF PRAYER FOR ALL THE NATIONS'? But you have made it a ROBBERS' DEN." </a:t>
            </a:r>
            <a:endParaRPr lang="en-US" sz="3600" dirty="0"/>
          </a:p>
        </p:txBody>
      </p:sp>
    </p:spTree>
    <p:extLst>
      <p:ext uri="{BB962C8B-B14F-4D97-AF65-F5344CB8AC3E}">
        <p14:creationId xmlns:p14="http://schemas.microsoft.com/office/powerpoint/2010/main" val="410538862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Isaiah 56:7</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77436"/>
            <a:ext cx="11590636" cy="4154984"/>
          </a:xfrm>
          <a:prstGeom prst="rect">
            <a:avLst/>
          </a:prstGeom>
          <a:noFill/>
        </p:spPr>
        <p:txBody>
          <a:bodyPr wrap="square" rtlCol="0">
            <a:spAutoFit/>
          </a:bodyPr>
          <a:lstStyle/>
          <a:p>
            <a:pPr algn="just"/>
            <a:r>
              <a:rPr lang="en-US" sz="4400" i="1" dirty="0"/>
              <a:t>Even those I will bring to My holy mountain. And make them joyful in My house of prayer. Their burnt offerings and their sacrifices will be acceptable on My altar; for My house will be called a house of prayer for all the peoples</a:t>
            </a:r>
            <a:r>
              <a:rPr lang="en-US" sz="4400" dirty="0"/>
              <a:t>.</a:t>
            </a:r>
          </a:p>
        </p:txBody>
      </p:sp>
    </p:spTree>
    <p:extLst>
      <p:ext uri="{BB962C8B-B14F-4D97-AF65-F5344CB8AC3E}">
        <p14:creationId xmlns:p14="http://schemas.microsoft.com/office/powerpoint/2010/main" val="208562571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Jeremiah 7:11</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77436"/>
            <a:ext cx="11590636" cy="2800767"/>
          </a:xfrm>
          <a:prstGeom prst="rect">
            <a:avLst/>
          </a:prstGeom>
          <a:noFill/>
        </p:spPr>
        <p:txBody>
          <a:bodyPr wrap="square" rtlCol="0">
            <a:spAutoFit/>
          </a:bodyPr>
          <a:lstStyle/>
          <a:p>
            <a:pPr algn="just"/>
            <a:r>
              <a:rPr lang="en-US" sz="4400" i="1" dirty="0"/>
              <a:t>Has this house, which is called by My name, become a den of robbers in your sight? Behold, I, even I, have seen it,’ declares the LORD</a:t>
            </a:r>
            <a:r>
              <a:rPr lang="en-US" sz="4400" dirty="0"/>
              <a:t>. </a:t>
            </a:r>
          </a:p>
        </p:txBody>
      </p:sp>
    </p:spTree>
    <p:extLst>
      <p:ext uri="{BB962C8B-B14F-4D97-AF65-F5344CB8AC3E}">
        <p14:creationId xmlns:p14="http://schemas.microsoft.com/office/powerpoint/2010/main" val="381971434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startAt="2"/>
            </a:pPr>
            <a:r>
              <a:rPr lang="en-US" sz="3800" b="1" cap="none" dirty="0">
                <a:solidFill>
                  <a:srgbClr val="00B0F0"/>
                </a:solidFill>
                <a:latin typeface="+mn-lt"/>
              </a:rPr>
              <a:t>The analogy performed </a:t>
            </a:r>
            <a:r>
              <a:rPr lang="en-US" sz="3800" b="1" cap="none" baseline="30000" dirty="0">
                <a:solidFill>
                  <a:srgbClr val="00B0F0"/>
                </a:solidFill>
                <a:latin typeface="+mn-lt"/>
              </a:rPr>
              <a:t>(11:15-19)</a:t>
            </a:r>
          </a:p>
        </p:txBody>
      </p:sp>
      <p:sp>
        <p:nvSpPr>
          <p:cNvPr id="7" name="TextBox 6">
            <a:extLst>
              <a:ext uri="{FF2B5EF4-FFF2-40B4-BE49-F238E27FC236}">
                <a16:creationId xmlns:a16="http://schemas.microsoft.com/office/drawing/2014/main" id="{9CDE3390-1977-4303-A392-AF959282607D}"/>
              </a:ext>
            </a:extLst>
          </p:cNvPr>
          <p:cNvSpPr txBox="1"/>
          <p:nvPr/>
        </p:nvSpPr>
        <p:spPr>
          <a:xfrm>
            <a:off x="277718" y="887327"/>
            <a:ext cx="11590636" cy="3785652"/>
          </a:xfrm>
          <a:prstGeom prst="rect">
            <a:avLst/>
          </a:prstGeom>
          <a:noFill/>
        </p:spPr>
        <p:txBody>
          <a:bodyPr wrap="square" rtlCol="0">
            <a:spAutoFit/>
          </a:bodyPr>
          <a:lstStyle/>
          <a:p>
            <a:pPr algn="just"/>
            <a:r>
              <a:rPr lang="en-US" sz="2400" i="1" dirty="0"/>
              <a:t>15 Then they came to Jerusalem. And He entered the temple and began to drive out those who were buying and selling in the temple, and overturned the tables of the money changers and the seats of those who were selling doves; 16 and He would not permit anyone to carry merchandise through the temple. 17 And He began to teach and say to them, "Is it not written, 'MY HOUSE SHALL BE CALLED A HOUSE OF PRAYER FOR ALL THE NATIONS'? But you have made it a ROBBERS' DEN." 18 The chief priests and the scribes heard this, and began seeking how to destroy Him; for they were afraid of Him, for the whole crowd was astonished at His teaching. 19 When evening came, they would go out of the city. </a:t>
            </a:r>
            <a:endParaRPr lang="en-US" sz="2400" dirty="0"/>
          </a:p>
        </p:txBody>
      </p:sp>
      <p:sp>
        <p:nvSpPr>
          <p:cNvPr id="4" name="TextBox 3">
            <a:extLst>
              <a:ext uri="{FF2B5EF4-FFF2-40B4-BE49-F238E27FC236}">
                <a16:creationId xmlns:a16="http://schemas.microsoft.com/office/drawing/2014/main" id="{707C3B2A-04A9-42A2-B05E-4852FC797EC1}"/>
              </a:ext>
            </a:extLst>
          </p:cNvPr>
          <p:cNvSpPr txBox="1"/>
          <p:nvPr/>
        </p:nvSpPr>
        <p:spPr>
          <a:xfrm>
            <a:off x="430120" y="4723878"/>
            <a:ext cx="11590636" cy="1569660"/>
          </a:xfrm>
          <a:prstGeom prst="rect">
            <a:avLst/>
          </a:prstGeom>
          <a:noFill/>
        </p:spPr>
        <p:txBody>
          <a:bodyPr wrap="square" rtlCol="0">
            <a:spAutoFit/>
          </a:bodyPr>
          <a:lstStyle/>
          <a:p>
            <a:pPr marL="514350" indent="-514350" algn="just">
              <a:buAutoNum type="alphaUcPeriod"/>
            </a:pPr>
            <a:r>
              <a:rPr lang="en-US" sz="3200" dirty="0"/>
              <a:t>The reconnaissance of the temple (11:15-17)</a:t>
            </a:r>
          </a:p>
          <a:p>
            <a:pPr marL="514350" indent="-514350" algn="just">
              <a:buAutoNum type="alphaUcPeriod"/>
            </a:pPr>
            <a:r>
              <a:rPr lang="en-US" sz="3200" dirty="0"/>
              <a:t>The rehearsing of the temple (history) </a:t>
            </a:r>
          </a:p>
          <a:p>
            <a:pPr marL="514350" indent="-514350" algn="just">
              <a:buAutoNum type="alphaUcPeriod"/>
            </a:pPr>
            <a:r>
              <a:rPr lang="en-US" sz="3200" dirty="0"/>
              <a:t>The response of the religious leaders (11:18-19)</a:t>
            </a:r>
            <a:endParaRPr lang="en-US" sz="3200" b="1" dirty="0"/>
          </a:p>
        </p:txBody>
      </p:sp>
    </p:spTree>
    <p:extLst>
      <p:ext uri="{BB962C8B-B14F-4D97-AF65-F5344CB8AC3E}">
        <p14:creationId xmlns:p14="http://schemas.microsoft.com/office/powerpoint/2010/main" val="297392789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75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startAt="3"/>
            </a:pPr>
            <a:r>
              <a:rPr lang="en-US" sz="3800" b="1" cap="none" dirty="0">
                <a:solidFill>
                  <a:srgbClr val="00B0F0"/>
                </a:solidFill>
                <a:latin typeface="+mn-lt"/>
              </a:rPr>
              <a:t>The analogy pondered </a:t>
            </a:r>
            <a:r>
              <a:rPr lang="en-US" sz="3800" b="1" cap="none" baseline="30000" dirty="0">
                <a:solidFill>
                  <a:srgbClr val="00B0F0"/>
                </a:solidFill>
                <a:latin typeface="+mn-lt"/>
              </a:rPr>
              <a:t>(11:20-21)</a:t>
            </a:r>
          </a:p>
        </p:txBody>
      </p:sp>
      <p:sp>
        <p:nvSpPr>
          <p:cNvPr id="7" name="TextBox 6">
            <a:extLst>
              <a:ext uri="{FF2B5EF4-FFF2-40B4-BE49-F238E27FC236}">
                <a16:creationId xmlns:a16="http://schemas.microsoft.com/office/drawing/2014/main" id="{9CDE3390-1977-4303-A392-AF959282607D}"/>
              </a:ext>
            </a:extLst>
          </p:cNvPr>
          <p:cNvSpPr txBox="1"/>
          <p:nvPr/>
        </p:nvSpPr>
        <p:spPr>
          <a:xfrm>
            <a:off x="277718" y="887327"/>
            <a:ext cx="11590636" cy="1200329"/>
          </a:xfrm>
          <a:prstGeom prst="rect">
            <a:avLst/>
          </a:prstGeom>
          <a:noFill/>
        </p:spPr>
        <p:txBody>
          <a:bodyPr wrap="square" rtlCol="0">
            <a:spAutoFit/>
          </a:bodyPr>
          <a:lstStyle/>
          <a:p>
            <a:pPr algn="just"/>
            <a:r>
              <a:rPr lang="en-US" sz="2400" i="1" dirty="0"/>
              <a:t>20 As they were passing by in the morning, they saw the fig tree withered from the roots up</a:t>
            </a:r>
            <a:r>
              <a:rPr lang="en-US" sz="2400" dirty="0"/>
              <a:t>. </a:t>
            </a:r>
            <a:r>
              <a:rPr lang="en-US" sz="2400" i="1" dirty="0"/>
              <a:t>21 Being reminded, Peter said to Him, ‘Rabbi, look, the fig tree which You cursed has withered</a:t>
            </a:r>
            <a:r>
              <a:rPr lang="en-US" sz="2400" dirty="0"/>
              <a:t>.</a:t>
            </a:r>
          </a:p>
        </p:txBody>
      </p:sp>
      <p:sp>
        <p:nvSpPr>
          <p:cNvPr id="4" name="TextBox 3">
            <a:extLst>
              <a:ext uri="{FF2B5EF4-FFF2-40B4-BE49-F238E27FC236}">
                <a16:creationId xmlns:a16="http://schemas.microsoft.com/office/drawing/2014/main" id="{707C3B2A-04A9-42A2-B05E-4852FC797EC1}"/>
              </a:ext>
            </a:extLst>
          </p:cNvPr>
          <p:cNvSpPr txBox="1"/>
          <p:nvPr/>
        </p:nvSpPr>
        <p:spPr>
          <a:xfrm>
            <a:off x="300682" y="2217328"/>
            <a:ext cx="11590636" cy="1077218"/>
          </a:xfrm>
          <a:prstGeom prst="rect">
            <a:avLst/>
          </a:prstGeom>
          <a:noFill/>
        </p:spPr>
        <p:txBody>
          <a:bodyPr wrap="square" rtlCol="0">
            <a:spAutoFit/>
          </a:bodyPr>
          <a:lstStyle/>
          <a:p>
            <a:pPr marL="514350" indent="-514350">
              <a:buAutoNum type="alphaUcPeriod"/>
            </a:pPr>
            <a:r>
              <a:rPr lang="en-US" sz="3200" dirty="0"/>
              <a:t>The fullness of the curse (11:20)</a:t>
            </a:r>
          </a:p>
          <a:p>
            <a:pPr marL="514350" indent="-514350">
              <a:buAutoNum type="alphaUcPeriod"/>
            </a:pPr>
            <a:r>
              <a:rPr lang="en-US" sz="3200" dirty="0"/>
              <a:t>The folly of fruitless faith (11:21)</a:t>
            </a:r>
          </a:p>
        </p:txBody>
      </p:sp>
      <p:sp>
        <p:nvSpPr>
          <p:cNvPr id="6" name="TextBox 5">
            <a:extLst>
              <a:ext uri="{FF2B5EF4-FFF2-40B4-BE49-F238E27FC236}">
                <a16:creationId xmlns:a16="http://schemas.microsoft.com/office/drawing/2014/main" id="{B2EF7621-E243-4236-9277-7496AFDC8D41}"/>
              </a:ext>
            </a:extLst>
          </p:cNvPr>
          <p:cNvSpPr txBox="1"/>
          <p:nvPr/>
        </p:nvSpPr>
        <p:spPr>
          <a:xfrm>
            <a:off x="300682" y="4250223"/>
            <a:ext cx="11590636" cy="1200329"/>
          </a:xfrm>
          <a:prstGeom prst="rect">
            <a:avLst/>
          </a:prstGeom>
          <a:noFill/>
        </p:spPr>
        <p:txBody>
          <a:bodyPr wrap="square" rtlCol="0">
            <a:spAutoFit/>
          </a:bodyPr>
          <a:lstStyle/>
          <a:p>
            <a:pPr algn="just"/>
            <a:r>
              <a:rPr lang="en-US" sz="3600" i="1" dirty="0"/>
              <a:t>A fruitless faith invites the wrath of God. So make sure your faith is not fruitless. </a:t>
            </a:r>
            <a:endParaRPr lang="en-US" sz="3600" dirty="0"/>
          </a:p>
        </p:txBody>
      </p:sp>
    </p:spTree>
    <p:extLst>
      <p:ext uri="{BB962C8B-B14F-4D97-AF65-F5344CB8AC3E}">
        <p14:creationId xmlns:p14="http://schemas.microsoft.com/office/powerpoint/2010/main" val="404572270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75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75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175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4CC2A6-3C49-43EC-8950-425BC8853F76}"/>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F815ED3-B693-41E3-B462-6BBA6BAFA39D}"/>
              </a:ext>
            </a:extLst>
          </p:cNvPr>
          <p:cNvSpPr txBox="1"/>
          <p:nvPr/>
        </p:nvSpPr>
        <p:spPr>
          <a:xfrm>
            <a:off x="5210827" y="1152395"/>
            <a:ext cx="6688901" cy="1323439"/>
          </a:xfrm>
          <a:prstGeom prst="rect">
            <a:avLst/>
          </a:prstGeom>
          <a:noFill/>
        </p:spPr>
        <p:txBody>
          <a:bodyPr wrap="square" rtlCol="0">
            <a:spAutoFit/>
          </a:bodyPr>
          <a:lstStyle/>
          <a:p>
            <a:pPr algn="ctr"/>
            <a:r>
              <a:rPr lang="en-US" sz="4000" b="1" dirty="0">
                <a:latin typeface="Candara" panose="020E0502030303020204" pitchFamily="34" charset="0"/>
              </a:rPr>
              <a:t>Fruitless</a:t>
            </a:r>
          </a:p>
          <a:p>
            <a:pPr algn="ctr"/>
            <a:r>
              <a:rPr lang="en-US" sz="4000" b="1" dirty="0">
                <a:latin typeface="Candara" panose="020E0502030303020204" pitchFamily="34" charset="0"/>
              </a:rPr>
              <a:t>Mark 11:12-21</a:t>
            </a:r>
          </a:p>
        </p:txBody>
      </p:sp>
      <p:sp>
        <p:nvSpPr>
          <p:cNvPr id="4" name="TextBox 3">
            <a:extLst>
              <a:ext uri="{FF2B5EF4-FFF2-40B4-BE49-F238E27FC236}">
                <a16:creationId xmlns:a16="http://schemas.microsoft.com/office/drawing/2014/main" id="{5DA5A2D0-73D2-4099-B4DC-B43BBE2B49CA}"/>
              </a:ext>
            </a:extLst>
          </p:cNvPr>
          <p:cNvSpPr txBox="1"/>
          <p:nvPr/>
        </p:nvSpPr>
        <p:spPr>
          <a:xfrm>
            <a:off x="563671" y="6356958"/>
            <a:ext cx="11135639" cy="461665"/>
          </a:xfrm>
          <a:prstGeom prst="rect">
            <a:avLst/>
          </a:prstGeom>
          <a:noFill/>
        </p:spPr>
        <p:txBody>
          <a:bodyPr wrap="square" rtlCol="0">
            <a:spAutoFit/>
          </a:bodyPr>
          <a:lstStyle/>
          <a:p>
            <a:pPr algn="ctr"/>
            <a:r>
              <a:rPr lang="en-US" sz="2400" b="1" dirty="0">
                <a:blipFill>
                  <a:blip r:embed="rId3"/>
                  <a:tile tx="0" ty="0" sx="100000" sy="100000" flip="none" algn="tl"/>
                </a:blipFill>
              </a:rPr>
              <a:t>The Authenticity, Affliction and Authority of Jesus Christ, the Son of God</a:t>
            </a:r>
            <a:endParaRPr lang="en-US" sz="2400" dirty="0">
              <a:blipFill>
                <a:blip r:embed="rId3"/>
                <a:tile tx="0" ty="0" sx="100000" sy="100000" flip="none" algn="tl"/>
              </a:blipFill>
            </a:endParaRPr>
          </a:p>
        </p:txBody>
      </p:sp>
    </p:spTree>
    <p:extLst>
      <p:ext uri="{BB962C8B-B14F-4D97-AF65-F5344CB8AC3E}">
        <p14:creationId xmlns:p14="http://schemas.microsoft.com/office/powerpoint/2010/main" val="2986668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Mark 11:12-15</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77436"/>
            <a:ext cx="11590636" cy="11418510"/>
          </a:xfrm>
          <a:prstGeom prst="rect">
            <a:avLst/>
          </a:prstGeom>
          <a:noFill/>
        </p:spPr>
        <p:txBody>
          <a:bodyPr wrap="square" rtlCol="0">
            <a:spAutoFit/>
          </a:bodyPr>
          <a:lstStyle/>
          <a:p>
            <a:pPr algn="just"/>
            <a:r>
              <a:rPr lang="en-US" sz="3200" i="1" dirty="0"/>
              <a:t>12 On the next day, when they had left Bethany, He became hungry. 13 Seeing at a distance a fig tree in leaf, He went to see if perhaps He would find anything on it; and when He came to it, He found nothing but leaves, for it was not the season for figs. 14 He said to it, "May no one ever eat fruit from you again!" And His disciples were listening. 15 Then they came to Jerusalem. And He entered the temple and began to drive out those who were buying and selling in the temple, and overturned the tables of the money changers and the seats of those who were selling doves; 16 and He would not permit anyone to carry merchandise through the temple. 17 And He began to teach and say to them, "Is it not written, 'MY HOUSE SHALL BE CALLED A HOUSE OF PRAYER FOR ALL THE NATIONS'? But you have made it a ROBBERS' DEN." 18 The chief priests and the scribes heard this, and began seeking how to destroy Him; for they were afraid of Him, for the whole crowd was astonished at His teaching. 19 When evening came, they would go out of the city. 20 As they were passing by in the morning, they saw the fig tree withered from the roots up. 21 Being reminded, Peter said to Him, "Rabbi, look, the fig tree which You cursed has withered." </a:t>
            </a:r>
            <a:endParaRPr lang="en-US" sz="3200" dirty="0"/>
          </a:p>
        </p:txBody>
      </p:sp>
    </p:spTree>
    <p:extLst>
      <p:ext uri="{BB962C8B-B14F-4D97-AF65-F5344CB8AC3E}">
        <p14:creationId xmlns:p14="http://schemas.microsoft.com/office/powerpoint/2010/main" val="246962808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Mark 11:17-21</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77436"/>
            <a:ext cx="11590636" cy="5509200"/>
          </a:xfrm>
          <a:prstGeom prst="rect">
            <a:avLst/>
          </a:prstGeom>
          <a:noFill/>
        </p:spPr>
        <p:txBody>
          <a:bodyPr wrap="square" rtlCol="0">
            <a:spAutoFit/>
          </a:bodyPr>
          <a:lstStyle/>
          <a:p>
            <a:pPr algn="just"/>
            <a:r>
              <a:rPr lang="en-US" sz="3200" i="1" dirty="0"/>
              <a:t>17 And He began to teach and say to them, "Is it not written, 'MY HOUSE SHALL BE CALLED A HOUSE OF PRAYER FOR ALL THE NATIONS'? But you have made it a ROBBERS' DEN." 18 The chief priests and the scribes heard this, and began seeking how to destroy Him; for they were afraid of Him, for the whole crowd was astonished at His teaching. 19 When evening came, they would go out of the city. 20 As they were passing by in the morning, they saw the fig tree withered from the roots up. 21 Being reminded, Peter said to Him, "Rabbi, look, the fig tree which You cursed has withered." </a:t>
            </a:r>
            <a:endParaRPr lang="en-US" sz="3200" dirty="0"/>
          </a:p>
        </p:txBody>
      </p:sp>
    </p:spTree>
    <p:extLst>
      <p:ext uri="{BB962C8B-B14F-4D97-AF65-F5344CB8AC3E}">
        <p14:creationId xmlns:p14="http://schemas.microsoft.com/office/powerpoint/2010/main" val="143466953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Big idea</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77436"/>
            <a:ext cx="11590636" cy="1323439"/>
          </a:xfrm>
          <a:prstGeom prst="rect">
            <a:avLst/>
          </a:prstGeom>
          <a:noFill/>
        </p:spPr>
        <p:txBody>
          <a:bodyPr wrap="square" rtlCol="0">
            <a:spAutoFit/>
          </a:bodyPr>
          <a:lstStyle/>
          <a:p>
            <a:pPr algn="just"/>
            <a:r>
              <a:rPr lang="en-US" sz="4000" b="1" i="1" dirty="0"/>
              <a:t>A fruitless faith invites the wrath of God. So make sure your faith is not fruitless. </a:t>
            </a:r>
            <a:endParaRPr lang="en-US" sz="4000" dirty="0"/>
          </a:p>
        </p:txBody>
      </p:sp>
    </p:spTree>
    <p:extLst>
      <p:ext uri="{BB962C8B-B14F-4D97-AF65-F5344CB8AC3E}">
        <p14:creationId xmlns:p14="http://schemas.microsoft.com/office/powerpoint/2010/main" val="56603025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a:pPr>
            <a:r>
              <a:rPr lang="en-US" sz="3800" b="1" cap="none" dirty="0">
                <a:solidFill>
                  <a:srgbClr val="00B0F0"/>
                </a:solidFill>
                <a:latin typeface="+mn-lt"/>
              </a:rPr>
              <a:t>The analogy prepared </a:t>
            </a:r>
            <a:r>
              <a:rPr lang="en-US" sz="3800" b="1" cap="none" baseline="30000" dirty="0">
                <a:solidFill>
                  <a:srgbClr val="00B0F0"/>
                </a:solidFill>
                <a:latin typeface="+mn-lt"/>
              </a:rPr>
              <a:t>(11:12-14)</a:t>
            </a:r>
          </a:p>
        </p:txBody>
      </p:sp>
      <p:sp>
        <p:nvSpPr>
          <p:cNvPr id="7" name="TextBox 6">
            <a:extLst>
              <a:ext uri="{FF2B5EF4-FFF2-40B4-BE49-F238E27FC236}">
                <a16:creationId xmlns:a16="http://schemas.microsoft.com/office/drawing/2014/main" id="{9CDE3390-1977-4303-A392-AF959282607D}"/>
              </a:ext>
            </a:extLst>
          </p:cNvPr>
          <p:cNvSpPr txBox="1"/>
          <p:nvPr/>
        </p:nvSpPr>
        <p:spPr>
          <a:xfrm>
            <a:off x="277718" y="887327"/>
            <a:ext cx="11590636" cy="1938992"/>
          </a:xfrm>
          <a:prstGeom prst="rect">
            <a:avLst/>
          </a:prstGeom>
          <a:noFill/>
        </p:spPr>
        <p:txBody>
          <a:bodyPr wrap="square" rtlCol="0">
            <a:spAutoFit/>
          </a:bodyPr>
          <a:lstStyle/>
          <a:p>
            <a:pPr algn="just"/>
            <a:r>
              <a:rPr lang="en-US" sz="2400" i="1" dirty="0"/>
              <a:t>12 On the next day, when they had left Bethany, He became hungry. 13 Seeing at a distance a fig tree in leaf, He went to see if perhaps He would find anything on it; and when He came to it, He found nothing but leaves, for it was not the season for figs. 14 He said to it, "May no one ever eat fruit from you again!" And His disciples were listening. </a:t>
            </a:r>
            <a:endParaRPr lang="en-US" sz="2400" dirty="0"/>
          </a:p>
        </p:txBody>
      </p:sp>
      <p:sp>
        <p:nvSpPr>
          <p:cNvPr id="4" name="TextBox 3">
            <a:extLst>
              <a:ext uri="{FF2B5EF4-FFF2-40B4-BE49-F238E27FC236}">
                <a16:creationId xmlns:a16="http://schemas.microsoft.com/office/drawing/2014/main" id="{707C3B2A-04A9-42A2-B05E-4852FC797EC1}"/>
              </a:ext>
            </a:extLst>
          </p:cNvPr>
          <p:cNvSpPr txBox="1"/>
          <p:nvPr/>
        </p:nvSpPr>
        <p:spPr>
          <a:xfrm>
            <a:off x="280218" y="3042648"/>
            <a:ext cx="11590636" cy="1077218"/>
          </a:xfrm>
          <a:prstGeom prst="rect">
            <a:avLst/>
          </a:prstGeom>
          <a:noFill/>
        </p:spPr>
        <p:txBody>
          <a:bodyPr wrap="square" rtlCol="0">
            <a:spAutoFit/>
          </a:bodyPr>
          <a:lstStyle/>
          <a:p>
            <a:pPr marL="514350" indent="-514350">
              <a:buAutoNum type="alphaUcPeriod"/>
            </a:pPr>
            <a:r>
              <a:rPr lang="en-US" sz="3200" dirty="0"/>
              <a:t>The scene (11:12-13) </a:t>
            </a:r>
          </a:p>
          <a:p>
            <a:pPr marL="514350" indent="-514350">
              <a:buAutoNum type="alphaUcPeriod"/>
            </a:pPr>
            <a:r>
              <a:rPr lang="en-US" sz="3200" dirty="0"/>
              <a:t>The situation (11:14)</a:t>
            </a:r>
            <a:endParaRPr lang="en-US" sz="2800" dirty="0"/>
          </a:p>
        </p:txBody>
      </p:sp>
    </p:spTree>
    <p:extLst>
      <p:ext uri="{BB962C8B-B14F-4D97-AF65-F5344CB8AC3E}">
        <p14:creationId xmlns:p14="http://schemas.microsoft.com/office/powerpoint/2010/main" val="103265132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750"/>
                                        <p:tgtEl>
                                          <p:spTgt spid="7">
                                            <p:txEl>
                                              <p:pRg st="0" end="0"/>
                                            </p:txEl>
                                          </p:spTgt>
                                        </p:tgtEl>
                                      </p:cBhvr>
                                    </p:animEffect>
                                  </p:childTnLst>
                                </p:cTn>
                              </p:par>
                            </p:childTnLst>
                          </p:cTn>
                        </p:par>
                        <p:par>
                          <p:cTn id="8" fill="hold">
                            <p:stCondLst>
                              <p:cond delay="1750"/>
                            </p:stCondLst>
                            <p:childTnLst>
                              <p:par>
                                <p:cTn id="9" presetID="10" presetClass="entr" presetSubtype="0" fill="hold" nodeType="afterEffect">
                                  <p:stCondLst>
                                    <p:cond delay="275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175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fade">
                                      <p:cBhvr>
                                        <p:cTn id="16" dur="175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Luke 13:6-9</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77436"/>
            <a:ext cx="11590636" cy="5632311"/>
          </a:xfrm>
          <a:prstGeom prst="rect">
            <a:avLst/>
          </a:prstGeom>
          <a:noFill/>
        </p:spPr>
        <p:txBody>
          <a:bodyPr wrap="square" rtlCol="0">
            <a:spAutoFit/>
          </a:bodyPr>
          <a:lstStyle/>
          <a:p>
            <a:pPr algn="just"/>
            <a:r>
              <a:rPr lang="en-US" sz="3600" i="1" dirty="0"/>
              <a:t>A man had a fig tree which had been planted in his vineyard; and he came looking for fruit on it and did not find any. 7 And he said to the vineyard-keeper, “Behold, for three years I have come looking for fruit on this fig tree without finding any. Cut it down! Why does it even use up the ground?” </a:t>
            </a:r>
            <a:r>
              <a:rPr lang="en-US" sz="3600" dirty="0"/>
              <a:t>8</a:t>
            </a:r>
            <a:r>
              <a:rPr lang="en-US" sz="3600" i="1" dirty="0"/>
              <a:t> And he answered and said to him, “Let it alone, sir, for this year too, until I dig around it and put in fertilizer; </a:t>
            </a:r>
            <a:r>
              <a:rPr lang="en-US" sz="3600" dirty="0"/>
              <a:t>9</a:t>
            </a:r>
            <a:r>
              <a:rPr lang="en-US" sz="3600" i="1" dirty="0"/>
              <a:t> and if it bears fruit next year, fine; but if not, cut it down</a:t>
            </a:r>
            <a:r>
              <a:rPr lang="en-US" sz="3600" dirty="0"/>
              <a:t>.”</a:t>
            </a:r>
          </a:p>
        </p:txBody>
      </p:sp>
    </p:spTree>
    <p:extLst>
      <p:ext uri="{BB962C8B-B14F-4D97-AF65-F5344CB8AC3E}">
        <p14:creationId xmlns:p14="http://schemas.microsoft.com/office/powerpoint/2010/main" val="109251315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startAt="2"/>
            </a:pPr>
            <a:r>
              <a:rPr lang="en-US" sz="3800" b="1" cap="none" dirty="0">
                <a:solidFill>
                  <a:srgbClr val="00B0F0"/>
                </a:solidFill>
                <a:latin typeface="+mn-lt"/>
              </a:rPr>
              <a:t>The analogy performed </a:t>
            </a:r>
            <a:r>
              <a:rPr lang="en-US" sz="3800" b="1" cap="none" baseline="30000" dirty="0">
                <a:solidFill>
                  <a:srgbClr val="00B0F0"/>
                </a:solidFill>
                <a:latin typeface="+mn-lt"/>
              </a:rPr>
              <a:t>(11:15-19)</a:t>
            </a:r>
          </a:p>
        </p:txBody>
      </p:sp>
      <p:sp>
        <p:nvSpPr>
          <p:cNvPr id="7" name="TextBox 6">
            <a:extLst>
              <a:ext uri="{FF2B5EF4-FFF2-40B4-BE49-F238E27FC236}">
                <a16:creationId xmlns:a16="http://schemas.microsoft.com/office/drawing/2014/main" id="{9CDE3390-1977-4303-A392-AF959282607D}"/>
              </a:ext>
            </a:extLst>
          </p:cNvPr>
          <p:cNvSpPr txBox="1"/>
          <p:nvPr/>
        </p:nvSpPr>
        <p:spPr>
          <a:xfrm>
            <a:off x="277718" y="887327"/>
            <a:ext cx="11590636" cy="3785652"/>
          </a:xfrm>
          <a:prstGeom prst="rect">
            <a:avLst/>
          </a:prstGeom>
          <a:noFill/>
        </p:spPr>
        <p:txBody>
          <a:bodyPr wrap="square" rtlCol="0">
            <a:spAutoFit/>
          </a:bodyPr>
          <a:lstStyle/>
          <a:p>
            <a:pPr algn="just"/>
            <a:r>
              <a:rPr lang="en-US" sz="2400" i="1" dirty="0"/>
              <a:t>15 Then they came to Jerusalem. And He entered the temple and began to drive out those who were buying and selling in the temple, and overturned the tables of the money changers and the seats of those who were selling doves; 16 and He would not permit anyone to carry merchandise through the temple. 17 And He began to teach and say to them, "Is it not written, 'MY HOUSE SHALL BE CALLED A HOUSE OF PRAYER FOR ALL THE NATIONS'? But you have made it a ROBBERS' DEN." 18 The chief priests and the scribes heard this, and began seeking how to destroy Him; for they were afraid of Him, for the whole crowd was astonished at His teaching. 19 When evening came, they would go out of the city. </a:t>
            </a:r>
            <a:endParaRPr lang="en-US" sz="2400" dirty="0"/>
          </a:p>
        </p:txBody>
      </p:sp>
      <p:sp>
        <p:nvSpPr>
          <p:cNvPr id="4" name="TextBox 3">
            <a:extLst>
              <a:ext uri="{FF2B5EF4-FFF2-40B4-BE49-F238E27FC236}">
                <a16:creationId xmlns:a16="http://schemas.microsoft.com/office/drawing/2014/main" id="{707C3B2A-04A9-42A2-B05E-4852FC797EC1}"/>
              </a:ext>
            </a:extLst>
          </p:cNvPr>
          <p:cNvSpPr txBox="1"/>
          <p:nvPr/>
        </p:nvSpPr>
        <p:spPr>
          <a:xfrm>
            <a:off x="430120" y="4723878"/>
            <a:ext cx="11590636" cy="1077218"/>
          </a:xfrm>
          <a:prstGeom prst="rect">
            <a:avLst/>
          </a:prstGeom>
          <a:noFill/>
        </p:spPr>
        <p:txBody>
          <a:bodyPr wrap="square" rtlCol="0">
            <a:spAutoFit/>
          </a:bodyPr>
          <a:lstStyle/>
          <a:p>
            <a:pPr marL="514350" indent="-514350" algn="just">
              <a:buAutoNum type="alphaUcPeriod"/>
            </a:pPr>
            <a:r>
              <a:rPr lang="en-US" sz="3200" dirty="0"/>
              <a:t>The reconnaissance of the temple (11:15)</a:t>
            </a:r>
          </a:p>
          <a:p>
            <a:pPr marL="514350" indent="-514350" algn="just">
              <a:buAutoNum type="alphaUcPeriod"/>
            </a:pPr>
            <a:r>
              <a:rPr lang="en-US" sz="3200" dirty="0"/>
              <a:t>The rehearsing of the temple (history)  </a:t>
            </a:r>
            <a:endParaRPr lang="en-US" sz="3200" b="1" dirty="0"/>
          </a:p>
        </p:txBody>
      </p:sp>
    </p:spTree>
    <p:extLst>
      <p:ext uri="{BB962C8B-B14F-4D97-AF65-F5344CB8AC3E}">
        <p14:creationId xmlns:p14="http://schemas.microsoft.com/office/powerpoint/2010/main" val="80568113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75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75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175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The History of Mount Moriah</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77436"/>
            <a:ext cx="11590636" cy="5478423"/>
          </a:xfrm>
          <a:prstGeom prst="rect">
            <a:avLst/>
          </a:prstGeom>
          <a:noFill/>
        </p:spPr>
        <p:txBody>
          <a:bodyPr wrap="square" rtlCol="0">
            <a:spAutoFit/>
          </a:bodyPr>
          <a:lstStyle/>
          <a:p>
            <a:pPr marL="571500" indent="-571500" algn="just">
              <a:buFont typeface="Wingdings" panose="05000000000000000000" pitchFamily="2" charset="2"/>
              <a:buChar char="§"/>
            </a:pPr>
            <a:r>
              <a:rPr lang="en-US" sz="2500" dirty="0"/>
              <a:t>God commanded Abraham to offer up his only son, Isaac, on Mount Moriah (2,100 BC - Genesis 22)</a:t>
            </a:r>
          </a:p>
          <a:p>
            <a:pPr marL="571500" indent="-571500" algn="just">
              <a:buFont typeface="Wingdings" panose="05000000000000000000" pitchFamily="2" charset="2"/>
              <a:buChar char="§"/>
            </a:pPr>
            <a:r>
              <a:rPr lang="en-US" sz="2500" dirty="0"/>
              <a:t>1,200 year later, David bought the threshing floor of </a:t>
            </a:r>
            <a:r>
              <a:rPr lang="en-US" sz="2500" dirty="0" err="1"/>
              <a:t>Araunah</a:t>
            </a:r>
            <a:r>
              <a:rPr lang="en-US" sz="2500" dirty="0"/>
              <a:t> the </a:t>
            </a:r>
            <a:r>
              <a:rPr lang="en-US" sz="2500" dirty="0" err="1"/>
              <a:t>Jebustite</a:t>
            </a:r>
            <a:r>
              <a:rPr lang="en-US" sz="2500" dirty="0"/>
              <a:t> and built an altar to the Lord on Mount Moriah (1,000 BC - 2 Samuel 24:18; 21)</a:t>
            </a:r>
          </a:p>
          <a:p>
            <a:pPr marL="571500" indent="-571500" algn="just">
              <a:buFont typeface="Wingdings" panose="05000000000000000000" pitchFamily="2" charset="2"/>
              <a:buChar char="§"/>
            </a:pPr>
            <a:r>
              <a:rPr lang="en-US" sz="2500" dirty="0"/>
              <a:t>Solomon built a glorious temple on Mount Moriah, overlaying it with gold, with all types of precious stones to glorify God (2 Chronicles 3-4)</a:t>
            </a:r>
          </a:p>
          <a:p>
            <a:pPr marL="571500" indent="-571500" algn="just">
              <a:buFont typeface="Wingdings" panose="05000000000000000000" pitchFamily="2" charset="2"/>
              <a:buChar char="§"/>
            </a:pPr>
            <a:r>
              <a:rPr lang="en-US" sz="2500" dirty="0"/>
              <a:t>Solomon’s temple destroyed by the Babylonians (587-586 BC – 2 Kings 25)</a:t>
            </a:r>
          </a:p>
          <a:p>
            <a:pPr marL="571500" indent="-571500" algn="just">
              <a:buFont typeface="Wingdings" panose="05000000000000000000" pitchFamily="2" charset="2"/>
              <a:buChar char="§"/>
            </a:pPr>
            <a:r>
              <a:rPr lang="en-US" sz="2500" dirty="0"/>
              <a:t>Temple rebuilt under Zerubbabel, then Ezra (516; 458 BC – Ezra)</a:t>
            </a:r>
          </a:p>
          <a:p>
            <a:pPr marL="571500" indent="-571500" algn="just">
              <a:buFont typeface="Wingdings" panose="05000000000000000000" pitchFamily="2" charset="2"/>
              <a:buChar char="§"/>
            </a:pPr>
            <a:r>
              <a:rPr lang="en-US" sz="2500" dirty="0"/>
              <a:t>Antiochus desecrates the temple leading to the Maccabean Revolt (167-160 BC)</a:t>
            </a:r>
          </a:p>
          <a:p>
            <a:pPr marL="571500" indent="-571500" algn="just">
              <a:buFont typeface="Wingdings" panose="05000000000000000000" pitchFamily="2" charset="2"/>
              <a:buChar char="§"/>
            </a:pPr>
            <a:r>
              <a:rPr lang="en-US" sz="2500" dirty="0"/>
              <a:t>Herod the Great “rebuilds/renovates” in glorious fashion the temple complex standing on Mount Moriah (20 BC).</a:t>
            </a:r>
          </a:p>
        </p:txBody>
      </p:sp>
    </p:spTree>
    <p:extLst>
      <p:ext uri="{BB962C8B-B14F-4D97-AF65-F5344CB8AC3E}">
        <p14:creationId xmlns:p14="http://schemas.microsoft.com/office/powerpoint/2010/main" val="80058023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75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75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75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175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175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175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Matthew 24:1-2</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77436"/>
            <a:ext cx="11590636" cy="3416320"/>
          </a:xfrm>
          <a:prstGeom prst="rect">
            <a:avLst/>
          </a:prstGeom>
          <a:noFill/>
        </p:spPr>
        <p:txBody>
          <a:bodyPr wrap="square" rtlCol="0">
            <a:spAutoFit/>
          </a:bodyPr>
          <a:lstStyle/>
          <a:p>
            <a:pPr algn="just"/>
            <a:r>
              <a:rPr lang="en-US" sz="3600" i="1" dirty="0"/>
              <a:t>1 Jesus came out from the temple and was going away when His disciples came up to point out the temple buildings to Him. 2 And He said to them, “Do you not see all these things? Truly I say to you, not one stone here will be left upon another, which will not be torn down.”</a:t>
            </a:r>
            <a:r>
              <a:rPr lang="en-US" sz="3600" dirty="0"/>
              <a:t> </a:t>
            </a:r>
          </a:p>
        </p:txBody>
      </p:sp>
      <p:sp>
        <p:nvSpPr>
          <p:cNvPr id="4" name="TextBox 3">
            <a:extLst>
              <a:ext uri="{FF2B5EF4-FFF2-40B4-BE49-F238E27FC236}">
                <a16:creationId xmlns:a16="http://schemas.microsoft.com/office/drawing/2014/main" id="{7654937C-2355-4F2D-819A-50F0F784D4AB}"/>
              </a:ext>
            </a:extLst>
          </p:cNvPr>
          <p:cNvSpPr txBox="1"/>
          <p:nvPr/>
        </p:nvSpPr>
        <p:spPr>
          <a:xfrm>
            <a:off x="273202" y="4837331"/>
            <a:ext cx="11590636" cy="1384995"/>
          </a:xfrm>
          <a:prstGeom prst="rect">
            <a:avLst/>
          </a:prstGeom>
          <a:noFill/>
        </p:spPr>
        <p:txBody>
          <a:bodyPr wrap="square" rtlCol="0">
            <a:spAutoFit/>
          </a:bodyPr>
          <a:lstStyle/>
          <a:p>
            <a:pPr algn="just"/>
            <a:r>
              <a:rPr lang="en-US" sz="2800" dirty="0">
                <a:latin typeface="Arial" panose="020B0604020202020204" pitchFamily="34" charset="0"/>
                <a:cs typeface="Arial" panose="020B0604020202020204" pitchFamily="34" charset="0"/>
              </a:rPr>
              <a:t>* This came to pass in 70 AD when the Romans ransacked and burned the temple, not leaving one stone on top of another so as to retrieve the melted gold. </a:t>
            </a:r>
          </a:p>
        </p:txBody>
      </p:sp>
    </p:spTree>
    <p:extLst>
      <p:ext uri="{BB962C8B-B14F-4D97-AF65-F5344CB8AC3E}">
        <p14:creationId xmlns:p14="http://schemas.microsoft.com/office/powerpoint/2010/main" val="164033108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7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75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6240</TotalTime>
  <Words>1563</Words>
  <Application>Microsoft Office PowerPoint</Application>
  <PresentationFormat>Widescreen</PresentationFormat>
  <Paragraphs>49</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Candara</vt:lpstr>
      <vt:lpstr>Century Gothic</vt:lpstr>
      <vt:lpstr>Wingdings</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Ed Godfrey</cp:lastModifiedBy>
  <cp:revision>87</cp:revision>
  <dcterms:created xsi:type="dcterms:W3CDTF">2019-06-22T19:37:39Z</dcterms:created>
  <dcterms:modified xsi:type="dcterms:W3CDTF">2020-03-14T19:35:43Z</dcterms:modified>
</cp:coreProperties>
</file>